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5"/>
  </p:notesMasterIdLst>
  <p:sldIdLst>
    <p:sldId id="256" r:id="rId5"/>
    <p:sldId id="257" r:id="rId6"/>
    <p:sldId id="259" r:id="rId7"/>
    <p:sldId id="258" r:id="rId8"/>
    <p:sldId id="265" r:id="rId9"/>
    <p:sldId id="276" r:id="rId10"/>
    <p:sldId id="279" r:id="rId11"/>
    <p:sldId id="277" r:id="rId12"/>
    <p:sldId id="266" r:id="rId13"/>
    <p:sldId id="278" r:id="rId14"/>
    <p:sldId id="280" r:id="rId15"/>
    <p:sldId id="281" r:id="rId16"/>
    <p:sldId id="283" r:id="rId17"/>
    <p:sldId id="282" r:id="rId18"/>
    <p:sldId id="284" r:id="rId19"/>
    <p:sldId id="286" r:id="rId20"/>
    <p:sldId id="285" r:id="rId21"/>
    <p:sldId id="287" r:id="rId22"/>
    <p:sldId id="288" r:id="rId23"/>
    <p:sldId id="289" r:id="rId24"/>
    <p:sldId id="290" r:id="rId25"/>
    <p:sldId id="291" r:id="rId26"/>
    <p:sldId id="292" r:id="rId27"/>
    <p:sldId id="295" r:id="rId28"/>
    <p:sldId id="293" r:id="rId29"/>
    <p:sldId id="294" r:id="rId30"/>
    <p:sldId id="296" r:id="rId31"/>
    <p:sldId id="297" r:id="rId32"/>
    <p:sldId id="267" r:id="rId33"/>
    <p:sldId id="27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C5A518-05C5-4A33-9232-7137485738D9}" v="2464" dt="2023-09-11T01:24:34.4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43"/>
    <p:restoredTop sz="94718"/>
  </p:normalViewPr>
  <p:slideViewPr>
    <p:cSldViewPr snapToGrid="0">
      <p:cViewPr>
        <p:scale>
          <a:sx n="100" d="100"/>
          <a:sy n="100" d="100"/>
        </p:scale>
        <p:origin x="235" y="-494"/>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9/10/2023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AE46C21D-EBB5-4F3D-B06D-166777189317}"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1DFFEA26-EB1D-498C-95CD-1ECE586790AA}"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539842EE-D56F-4F18-94E7-094CEF23F906}"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45B08281-154C-4FEF-A6DF-18BA3AC0F374}"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9/10/2023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916AFA50-87A4-4E99-B112-8C6B1DFB84B2}"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6B3905CA-BF0F-4A1B-AA0D-85E42F5D5A85}" type="datetime1">
              <a:rPr lang="en-US" smtClean="0"/>
              <a:t>9/10/2023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9/10/2023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9/10/2023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9/10/2023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FC9A72C8-1C87-42EF-8A11-BF6DFA19ED8B}" type="datetime1">
              <a:rPr lang="en-US" smtClean="0"/>
              <a:t>9/10/2023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3" y="1700431"/>
            <a:ext cx="7096933" cy="1809532"/>
          </a:xfrm>
        </p:spPr>
        <p:txBody>
          <a:bodyPr/>
          <a:lstStyle/>
          <a:p>
            <a:r>
              <a:rPr lang="en-US" dirty="0"/>
              <a:t>Car vs Bike Image Classification</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2306114" y="5599004"/>
            <a:ext cx="9500507" cy="543917"/>
          </a:xfrm>
        </p:spPr>
        <p:txBody>
          <a:bodyPr vert="horz" lIns="91440" tIns="45720" rIns="91440" bIns="45720" rtlCol="0" anchor="t">
            <a:noAutofit/>
          </a:bodyPr>
          <a:lstStyle/>
          <a:p>
            <a:r>
              <a:rPr lang="en-US" dirty="0"/>
              <a:t>WISDOM IZUCHUKWU ADIKE</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598183" y="2583401"/>
            <a:ext cx="6351016" cy="1686910"/>
          </a:xfrm>
        </p:spPr>
        <p:txBody>
          <a:bodyPr/>
          <a:lstStyle/>
          <a:p>
            <a:r>
              <a:rPr lang="en-US" b="0" dirty="0"/>
              <a:t>Applying Deep Learning Models</a:t>
            </a:r>
          </a:p>
        </p:txBody>
      </p:sp>
    </p:spTree>
    <p:extLst>
      <p:ext uri="{BB962C8B-B14F-4D97-AF65-F5344CB8AC3E}">
        <p14:creationId xmlns:p14="http://schemas.microsoft.com/office/powerpoint/2010/main" val="16093569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92320" y="65689"/>
            <a:ext cx="8185114" cy="1237979"/>
          </a:xfrm>
        </p:spPr>
        <p:txBody>
          <a:bodyPr/>
          <a:lstStyle/>
          <a:p>
            <a:r>
              <a:rPr lang="en-US" dirty="0"/>
              <a:t>Applying Deep learning Model 01(CNN-based Model)</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8042427" y="1711767"/>
            <a:ext cx="3760106" cy="5000750"/>
          </a:xfrm>
        </p:spPr>
        <p:txBody>
          <a:bodyPr vert="horz" lIns="91440" tIns="45720" rIns="91440" bIns="45720" rtlCol="0" anchor="t">
            <a:noAutofit/>
          </a:bodyPr>
          <a:lstStyle/>
          <a:p>
            <a:pPr marL="342900" indent="-342900">
              <a:buChar char="•"/>
            </a:pPr>
            <a:r>
              <a:rPr lang="en-US" sz="1600" dirty="0">
                <a:ea typeface="+mn-lt"/>
                <a:cs typeface="+mn-lt"/>
              </a:rPr>
              <a:t>Added a convolutional layer with 16 filters, </a:t>
            </a:r>
            <a:r>
              <a:rPr lang="en-US" sz="1600" dirty="0" err="1">
                <a:ea typeface="+mn-lt"/>
                <a:cs typeface="+mn-lt"/>
              </a:rPr>
              <a:t>ReLU</a:t>
            </a:r>
            <a:r>
              <a:rPr lang="en-US" sz="1600" dirty="0">
                <a:ea typeface="+mn-lt"/>
                <a:cs typeface="+mn-lt"/>
              </a:rPr>
              <a:t> activation, and input shape of (150, 150, 3).</a:t>
            </a:r>
          </a:p>
          <a:p>
            <a:pPr marL="342900" indent="-342900">
              <a:buChar char="•"/>
            </a:pPr>
            <a:r>
              <a:rPr lang="en-US" sz="1600" dirty="0"/>
              <a:t>Added a </a:t>
            </a:r>
            <a:r>
              <a:rPr lang="en-US" sz="1600" dirty="0">
                <a:ea typeface="+mn-lt"/>
                <a:cs typeface="+mn-lt"/>
              </a:rPr>
              <a:t>max-pooling layer.</a:t>
            </a:r>
          </a:p>
          <a:p>
            <a:pPr marL="342900" indent="-342900">
              <a:buChar char="•"/>
            </a:pPr>
            <a:r>
              <a:rPr lang="en-US" sz="1600" dirty="0">
                <a:ea typeface="+mn-lt"/>
                <a:cs typeface="+mn-lt"/>
              </a:rPr>
              <a:t>Convolutional layer with 32 filters and </a:t>
            </a:r>
            <a:r>
              <a:rPr lang="en-US" sz="1600" dirty="0" err="1">
                <a:ea typeface="+mn-lt"/>
                <a:cs typeface="+mn-lt"/>
              </a:rPr>
              <a:t>ReLU</a:t>
            </a:r>
            <a:r>
              <a:rPr lang="en-US" sz="1600" dirty="0">
                <a:ea typeface="+mn-lt"/>
                <a:cs typeface="+mn-lt"/>
              </a:rPr>
              <a:t> activation.</a:t>
            </a:r>
          </a:p>
          <a:p>
            <a:pPr marL="342900" indent="-342900">
              <a:buFont typeface="Arial,Sans-Serif" panose="020B0604020202020204" pitchFamily="34" charset="0"/>
              <a:buChar char="•"/>
            </a:pPr>
            <a:r>
              <a:rPr lang="en-US" sz="1600" dirty="0">
                <a:latin typeface="Arial"/>
                <a:ea typeface="+mn-lt"/>
                <a:cs typeface="Arial"/>
              </a:rPr>
              <a:t>Added a max-pooling layer.</a:t>
            </a:r>
          </a:p>
          <a:p>
            <a:pPr marL="342900" indent="-342900">
              <a:buChar char="•"/>
            </a:pPr>
            <a:r>
              <a:rPr lang="en-US" sz="1600" dirty="0">
                <a:ea typeface="+mn-lt"/>
                <a:cs typeface="+mn-lt"/>
              </a:rPr>
              <a:t>Convolutional layer with 64 filters and </a:t>
            </a:r>
            <a:r>
              <a:rPr lang="en-US" sz="1600" dirty="0" err="1">
                <a:ea typeface="+mn-lt"/>
                <a:cs typeface="+mn-lt"/>
              </a:rPr>
              <a:t>ReLU</a:t>
            </a:r>
            <a:r>
              <a:rPr lang="en-US" sz="1600" dirty="0">
                <a:ea typeface="+mn-lt"/>
                <a:cs typeface="+mn-lt"/>
              </a:rPr>
              <a:t> activation.</a:t>
            </a:r>
          </a:p>
          <a:p>
            <a:pPr marL="342900" indent="-342900">
              <a:buChar char="•"/>
            </a:pPr>
            <a:r>
              <a:rPr lang="en-US" sz="1600" dirty="0">
                <a:ea typeface="+mn-lt"/>
                <a:cs typeface="+mn-lt"/>
              </a:rPr>
              <a:t>Max-pooling layer</a:t>
            </a:r>
          </a:p>
          <a:p>
            <a:pPr marL="342900" indent="-342900">
              <a:buChar char="•"/>
            </a:pPr>
            <a:r>
              <a:rPr lang="en-US" sz="1600" dirty="0">
                <a:ea typeface="+mn-lt"/>
                <a:cs typeface="+mn-lt"/>
              </a:rPr>
              <a:t>Flattening layer to prepare for a Dense Neural Network (DNN).</a:t>
            </a:r>
          </a:p>
          <a:p>
            <a:pPr marL="342900" indent="-342900">
              <a:buChar char="•"/>
            </a:pPr>
            <a:r>
              <a:rPr lang="en-US" sz="1600" dirty="0">
                <a:ea typeface="+mn-lt"/>
                <a:cs typeface="+mn-lt"/>
              </a:rPr>
              <a:t>A DNN layer with 512 neurons and </a:t>
            </a:r>
            <a:r>
              <a:rPr lang="en-US" sz="1600" dirty="0" err="1">
                <a:ea typeface="+mn-lt"/>
                <a:cs typeface="+mn-lt"/>
              </a:rPr>
              <a:t>ReLU</a:t>
            </a:r>
            <a:r>
              <a:rPr lang="en-US" sz="1600" dirty="0">
                <a:ea typeface="+mn-lt"/>
                <a:cs typeface="+mn-lt"/>
              </a:rPr>
              <a:t> activation.</a:t>
            </a:r>
          </a:p>
          <a:p>
            <a:pPr marL="342900" indent="-342900">
              <a:buChar char="•"/>
            </a:pPr>
            <a:r>
              <a:rPr lang="en-US" sz="1600" dirty="0">
                <a:ea typeface="+mn-lt"/>
                <a:cs typeface="+mn-lt"/>
              </a:rPr>
              <a:t>A final output layer with 1 neuron and sigmoid activation for binary classification.</a:t>
            </a:r>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11</a:t>
            </a:fld>
            <a:endParaRPr lang="en-US" dirty="0"/>
          </a:p>
        </p:txBody>
      </p:sp>
      <p:pic>
        <p:nvPicPr>
          <p:cNvPr id="19" name="Picture 18" descr="A screenshot of a computer code&#10;&#10;Description automatically generated">
            <a:extLst>
              <a:ext uri="{FF2B5EF4-FFF2-40B4-BE49-F238E27FC236}">
                <a16:creationId xmlns:a16="http://schemas.microsoft.com/office/drawing/2014/main" id="{13CFB3D2-258F-07FC-50BF-B8E3B750D6CC}"/>
              </a:ext>
            </a:extLst>
          </p:cNvPr>
          <p:cNvPicPr>
            <a:picLocks noChangeAspect="1"/>
          </p:cNvPicPr>
          <p:nvPr/>
        </p:nvPicPr>
        <p:blipFill>
          <a:blip r:embed="rId2"/>
          <a:stretch>
            <a:fillRect/>
          </a:stretch>
        </p:blipFill>
        <p:spPr>
          <a:xfrm>
            <a:off x="108607" y="1712284"/>
            <a:ext cx="7858233" cy="3249500"/>
          </a:xfrm>
          <a:prstGeom prst="rect">
            <a:avLst/>
          </a:prstGeom>
        </p:spPr>
      </p:pic>
      <p:sp>
        <p:nvSpPr>
          <p:cNvPr id="21" name="Content Placeholder 20">
            <a:extLst>
              <a:ext uri="{FF2B5EF4-FFF2-40B4-BE49-F238E27FC236}">
                <a16:creationId xmlns:a16="http://schemas.microsoft.com/office/drawing/2014/main" id="{37B141A6-73B6-438E-5E22-10E2859629A9}"/>
              </a:ext>
            </a:extLst>
          </p:cNvPr>
          <p:cNvSpPr>
            <a:spLocks noGrp="1"/>
          </p:cNvSpPr>
          <p:nvPr>
            <p:ph idx="14"/>
          </p:nvPr>
        </p:nvSpPr>
        <p:spPr>
          <a:xfrm>
            <a:off x="107117" y="1294359"/>
            <a:ext cx="2349967" cy="338583"/>
          </a:xfrm>
        </p:spPr>
        <p:txBody>
          <a:bodyPr vert="horz" lIns="91440" tIns="45720" rIns="91440" bIns="45720" rtlCol="0" anchor="t">
            <a:noAutofit/>
          </a:bodyPr>
          <a:lstStyle/>
          <a:p>
            <a:r>
              <a:rPr lang="en-US" sz="2100" dirty="0"/>
              <a:t>CNN Based Model</a:t>
            </a:r>
          </a:p>
        </p:txBody>
      </p:sp>
    </p:spTree>
    <p:extLst>
      <p:ext uri="{BB962C8B-B14F-4D97-AF65-F5344CB8AC3E}">
        <p14:creationId xmlns:p14="http://schemas.microsoft.com/office/powerpoint/2010/main" val="2793034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204044" y="-4379"/>
            <a:ext cx="8185114" cy="1316805"/>
          </a:xfrm>
        </p:spPr>
        <p:txBody>
          <a:bodyPr/>
          <a:lstStyle/>
          <a:p>
            <a:r>
              <a:rPr lang="en-US" dirty="0"/>
              <a:t>Applying Deep learning Models 02 (CNN)</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641393" y="1957009"/>
            <a:ext cx="4443278" cy="2793577"/>
          </a:xfrm>
        </p:spPr>
        <p:txBody>
          <a:bodyPr vert="horz" lIns="91440" tIns="45720" rIns="91440" bIns="45720" rtlCol="0" anchor="t">
            <a:noAutofit/>
          </a:bodyPr>
          <a:lstStyle/>
          <a:p>
            <a:r>
              <a:rPr lang="en-US" dirty="0">
                <a:ea typeface="+mn-lt"/>
                <a:cs typeface="+mn-lt"/>
              </a:rPr>
              <a:t>This model is a Sequential Convolutional Neural Network (CNN) architecture consisting of three convolutional layers with max-pooling, followed by a flattening layer and two dense layers. The total number of trainable parameters is 9,494,561 (approximately 36.22 MB), while there are no non-trainable parameters.</a:t>
            </a:r>
            <a:endParaRPr lang="en-US"/>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12</a:t>
            </a:fld>
            <a:endParaRPr lang="en-US" dirty="0"/>
          </a:p>
        </p:txBody>
      </p:sp>
      <p:pic>
        <p:nvPicPr>
          <p:cNvPr id="19" name="Picture 18" descr="A screenshot of a computer program&#10;&#10;Description automatically generated">
            <a:extLst>
              <a:ext uri="{FF2B5EF4-FFF2-40B4-BE49-F238E27FC236}">
                <a16:creationId xmlns:a16="http://schemas.microsoft.com/office/drawing/2014/main" id="{13CFB3D2-258F-07FC-50BF-B8E3B750D6CC}"/>
              </a:ext>
            </a:extLst>
          </p:cNvPr>
          <p:cNvPicPr>
            <a:picLocks noChangeAspect="1"/>
          </p:cNvPicPr>
          <p:nvPr/>
        </p:nvPicPr>
        <p:blipFill>
          <a:blip r:embed="rId2"/>
          <a:stretch>
            <a:fillRect/>
          </a:stretch>
        </p:blipFill>
        <p:spPr>
          <a:xfrm>
            <a:off x="5153882" y="775112"/>
            <a:ext cx="5632924" cy="5570533"/>
          </a:xfrm>
          <a:prstGeom prst="rect">
            <a:avLst/>
          </a:prstGeom>
        </p:spPr>
      </p:pic>
    </p:spTree>
    <p:extLst>
      <p:ext uri="{BB962C8B-B14F-4D97-AF65-F5344CB8AC3E}">
        <p14:creationId xmlns:p14="http://schemas.microsoft.com/office/powerpoint/2010/main" val="4059970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92320" y="-4379"/>
            <a:ext cx="8185114" cy="1316805"/>
          </a:xfrm>
        </p:spPr>
        <p:txBody>
          <a:bodyPr/>
          <a:lstStyle/>
          <a:p>
            <a:r>
              <a:rPr lang="en-US" dirty="0"/>
              <a:t>Applying Deep learning Models 03 (CNN)</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1114359" y="1308870"/>
            <a:ext cx="5722035" cy="358682"/>
          </a:xfrm>
        </p:spPr>
        <p:txBody>
          <a:bodyPr vert="horz" lIns="91440" tIns="45720" rIns="91440" bIns="45720" rtlCol="0" anchor="t">
            <a:noAutofit/>
          </a:bodyPr>
          <a:lstStyle/>
          <a:p>
            <a:r>
              <a:rPr lang="en-US" sz="1900" b="1" dirty="0">
                <a:solidFill>
                  <a:srgbClr val="FF0000"/>
                </a:solidFill>
              </a:rPr>
              <a:t>Defining the callback and early stopping function</a:t>
            </a:r>
            <a:r>
              <a:rPr lang="en-US" dirty="0"/>
              <a:t> </a:t>
            </a:r>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13</a:t>
            </a:fld>
            <a:endParaRPr lang="en-US" dirty="0"/>
          </a:p>
        </p:txBody>
      </p:sp>
      <p:pic>
        <p:nvPicPr>
          <p:cNvPr id="19" name="Picture 18" descr="A close-up of a number&#10;&#10;Description automatically generated">
            <a:extLst>
              <a:ext uri="{FF2B5EF4-FFF2-40B4-BE49-F238E27FC236}">
                <a16:creationId xmlns:a16="http://schemas.microsoft.com/office/drawing/2014/main" id="{13CFB3D2-258F-07FC-50BF-B8E3B750D6CC}"/>
              </a:ext>
            </a:extLst>
          </p:cNvPr>
          <p:cNvPicPr>
            <a:picLocks noChangeAspect="1"/>
          </p:cNvPicPr>
          <p:nvPr/>
        </p:nvPicPr>
        <p:blipFill>
          <a:blip r:embed="rId2"/>
          <a:stretch>
            <a:fillRect/>
          </a:stretch>
        </p:blipFill>
        <p:spPr>
          <a:xfrm>
            <a:off x="1256296" y="1854784"/>
            <a:ext cx="9285268" cy="1659464"/>
          </a:xfrm>
          <a:prstGeom prst="rect">
            <a:avLst/>
          </a:prstGeom>
        </p:spPr>
      </p:pic>
      <p:pic>
        <p:nvPicPr>
          <p:cNvPr id="3" name="Picture 2">
            <a:extLst>
              <a:ext uri="{FF2B5EF4-FFF2-40B4-BE49-F238E27FC236}">
                <a16:creationId xmlns:a16="http://schemas.microsoft.com/office/drawing/2014/main" id="{E647999E-5642-3349-23B1-070F9D2CBEA6}"/>
              </a:ext>
            </a:extLst>
          </p:cNvPr>
          <p:cNvPicPr>
            <a:picLocks noChangeAspect="1"/>
          </p:cNvPicPr>
          <p:nvPr/>
        </p:nvPicPr>
        <p:blipFill>
          <a:blip r:embed="rId3"/>
          <a:stretch>
            <a:fillRect/>
          </a:stretch>
        </p:blipFill>
        <p:spPr>
          <a:xfrm>
            <a:off x="1255987" y="3512011"/>
            <a:ext cx="10152992" cy="359495"/>
          </a:xfrm>
          <a:prstGeom prst="rect">
            <a:avLst/>
          </a:prstGeom>
        </p:spPr>
      </p:pic>
      <p:sp>
        <p:nvSpPr>
          <p:cNvPr id="4" name="TextBox 3">
            <a:extLst>
              <a:ext uri="{FF2B5EF4-FFF2-40B4-BE49-F238E27FC236}">
                <a16:creationId xmlns:a16="http://schemas.microsoft.com/office/drawing/2014/main" id="{1D3510B0-544F-0603-84B7-4C907B7AB084}"/>
              </a:ext>
            </a:extLst>
          </p:cNvPr>
          <p:cNvSpPr txBox="1"/>
          <p:nvPr/>
        </p:nvSpPr>
        <p:spPr>
          <a:xfrm>
            <a:off x="3301999" y="4221654"/>
            <a:ext cx="606096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Defining a Callback class that stops training once accuracy reaches 99.9% so we don't want to overfit our model. While the Callback for early stopping, If training loss didn't improve after 10 epoch stop training</a:t>
            </a:r>
            <a:endParaRPr lang="en-US" dirty="0"/>
          </a:p>
        </p:txBody>
      </p:sp>
    </p:spTree>
    <p:extLst>
      <p:ext uri="{BB962C8B-B14F-4D97-AF65-F5344CB8AC3E}">
        <p14:creationId xmlns:p14="http://schemas.microsoft.com/office/powerpoint/2010/main" val="3596363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04 (CNN)</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14</a:t>
            </a:fld>
            <a:endParaRPr lang="en-US" dirty="0"/>
          </a:p>
        </p:txBody>
      </p:sp>
      <p:pic>
        <p:nvPicPr>
          <p:cNvPr id="10" name="Content Placeholder 9" descr="A screenshot of a computer code&#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463209" y="1243573"/>
            <a:ext cx="6936078" cy="3427180"/>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1851373" y="4770410"/>
            <a:ext cx="6458957" cy="1453510"/>
          </a:xfrm>
        </p:spPr>
        <p:txBody>
          <a:bodyPr vert="horz" lIns="91440" tIns="45720" rIns="91440" bIns="45720" rtlCol="0" anchor="t">
            <a:noAutofit/>
          </a:bodyPr>
          <a:lstStyle/>
          <a:p>
            <a:r>
              <a:rPr lang="en-US" dirty="0">
                <a:ea typeface="+mn-lt"/>
                <a:cs typeface="+mn-lt"/>
              </a:rPr>
              <a:t>Here, we sets the batch size to 20, calculates steps per epoch for training and validation, defines callbacks, and trains the CNN model using the specified parameters for 100 epochs with callbacks for monitoring and early stopping.</a:t>
            </a:r>
            <a:endParaRPr lang="en-US" dirty="0"/>
          </a:p>
        </p:txBody>
      </p:sp>
    </p:spTree>
    <p:extLst>
      <p:ext uri="{BB962C8B-B14F-4D97-AF65-F5344CB8AC3E}">
        <p14:creationId xmlns:p14="http://schemas.microsoft.com/office/powerpoint/2010/main" val="4027697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05 (CNN)</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15</a:t>
            </a:fld>
            <a:endParaRPr lang="en-US" dirty="0"/>
          </a:p>
        </p:txBody>
      </p:sp>
      <p:pic>
        <p:nvPicPr>
          <p:cNvPr id="10" name="Content Placeholder 9" descr="A graph of a graph&#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98991" y="1322401"/>
            <a:ext cx="6153753" cy="5108835"/>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6493442" y="3193858"/>
            <a:ext cx="5153924" cy="963030"/>
          </a:xfrm>
        </p:spPr>
        <p:txBody>
          <a:bodyPr vert="horz" lIns="91440" tIns="45720" rIns="91440" bIns="45720" rtlCol="0" anchor="t">
            <a:noAutofit/>
          </a:bodyPr>
          <a:lstStyle/>
          <a:p>
            <a:r>
              <a:rPr lang="en-US" dirty="0">
                <a:ea typeface="+mn-lt"/>
                <a:cs typeface="+mn-lt"/>
              </a:rPr>
              <a:t>Well, the training stopped after the 61st epoch with big improvement but we tried to still improve it by using Transfer learning.</a:t>
            </a:r>
            <a:endParaRPr lang="en-US" dirty="0"/>
          </a:p>
        </p:txBody>
      </p:sp>
    </p:spTree>
    <p:extLst>
      <p:ext uri="{BB962C8B-B14F-4D97-AF65-F5344CB8AC3E}">
        <p14:creationId xmlns:p14="http://schemas.microsoft.com/office/powerpoint/2010/main" val="3582635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06 (InceptionV3 Model)</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16</a:t>
            </a:fld>
            <a:endParaRPr lang="en-US" dirty="0"/>
          </a:p>
        </p:txBody>
      </p:sp>
      <p:pic>
        <p:nvPicPr>
          <p:cNvPr id="10" name="Content Placeholder 9" descr="A screenshot of a computer&#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76371" y="1713790"/>
            <a:ext cx="11531546" cy="2136403"/>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975511" y="4349994"/>
            <a:ext cx="9033992" cy="927996"/>
          </a:xfrm>
        </p:spPr>
        <p:txBody>
          <a:bodyPr vert="horz" lIns="91440" tIns="45720" rIns="91440" bIns="45720" rtlCol="0" anchor="t">
            <a:noAutofit/>
          </a:bodyPr>
          <a:lstStyle/>
          <a:p>
            <a:r>
              <a:rPr lang="en-US" dirty="0">
                <a:ea typeface="+mn-lt"/>
                <a:cs typeface="+mn-lt"/>
              </a:rPr>
              <a:t>This code initializes a pre-trained InceptionV3 model with an input shape of 150x150 pixels and 3 color channels, excluding the top classification layer, and using pre-trained weights from the '</a:t>
            </a:r>
            <a:r>
              <a:rPr lang="en-US" dirty="0" err="1">
                <a:ea typeface="+mn-lt"/>
                <a:cs typeface="+mn-lt"/>
              </a:rPr>
              <a:t>imagenet</a:t>
            </a:r>
            <a:r>
              <a:rPr lang="en-US" dirty="0">
                <a:ea typeface="+mn-lt"/>
                <a:cs typeface="+mn-lt"/>
              </a:rPr>
              <a:t>' dataset for feature extraction. </a:t>
            </a:r>
            <a:endParaRPr lang="en-US" dirty="0"/>
          </a:p>
        </p:txBody>
      </p:sp>
      <p:sp>
        <p:nvSpPr>
          <p:cNvPr id="3" name="TextBox 2">
            <a:extLst>
              <a:ext uri="{FF2B5EF4-FFF2-40B4-BE49-F238E27FC236}">
                <a16:creationId xmlns:a16="http://schemas.microsoft.com/office/drawing/2014/main" id="{27286B95-7CC8-AEDF-E171-B2E96854DE5E}"/>
              </a:ext>
            </a:extLst>
          </p:cNvPr>
          <p:cNvSpPr txBox="1"/>
          <p:nvPr/>
        </p:nvSpPr>
        <p:spPr>
          <a:xfrm>
            <a:off x="78827" y="1348827"/>
            <a:ext cx="20495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InceptionV3 Model</a:t>
            </a:r>
          </a:p>
        </p:txBody>
      </p:sp>
    </p:spTree>
    <p:extLst>
      <p:ext uri="{BB962C8B-B14F-4D97-AF65-F5344CB8AC3E}">
        <p14:creationId xmlns:p14="http://schemas.microsoft.com/office/powerpoint/2010/main" val="286767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07 (InceptionV3)</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17</a:t>
            </a:fld>
            <a:endParaRPr lang="en-US" dirty="0"/>
          </a:p>
        </p:txBody>
      </p:sp>
      <p:pic>
        <p:nvPicPr>
          <p:cNvPr id="10" name="Content Placeholder 9" descr="A screenshot of a computer code&#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11406" y="1794235"/>
            <a:ext cx="7379959" cy="4620618"/>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8157580" y="1713651"/>
            <a:ext cx="3647441" cy="3800822"/>
          </a:xfrm>
        </p:spPr>
        <p:txBody>
          <a:bodyPr vert="horz" lIns="91440" tIns="45720" rIns="91440" bIns="45720" rtlCol="0" anchor="t">
            <a:noAutofit/>
          </a:bodyPr>
          <a:lstStyle/>
          <a:p>
            <a:r>
              <a:rPr lang="en-US" sz="1800" dirty="0">
                <a:ea typeface="+mn-lt"/>
                <a:cs typeface="+mn-lt"/>
              </a:rPr>
              <a:t>This function builds a new neural network model based on a pre-trained model, setting all layers of the pre-trained model as non-trainable. It then adds additional layers for flattening, fully connected with 1,024 hidden units and </a:t>
            </a:r>
            <a:r>
              <a:rPr lang="en-US" sz="1800" err="1">
                <a:ea typeface="+mn-lt"/>
                <a:cs typeface="+mn-lt"/>
              </a:rPr>
              <a:t>ReLU</a:t>
            </a:r>
            <a:r>
              <a:rPr lang="en-US" sz="1800" dirty="0">
                <a:ea typeface="+mn-lt"/>
                <a:cs typeface="+mn-lt"/>
              </a:rPr>
              <a:t> activation, dropout with a rate of 0.2, and a final sigmoid output layer for binary classification. The model is compiled with RMSprop optimizer, binary cross-entropy loss, and accuracy metric, and it's returned as the final model.</a:t>
            </a:r>
          </a:p>
        </p:txBody>
      </p:sp>
      <p:sp>
        <p:nvSpPr>
          <p:cNvPr id="3" name="TextBox 2">
            <a:extLst>
              <a:ext uri="{FF2B5EF4-FFF2-40B4-BE49-F238E27FC236}">
                <a16:creationId xmlns:a16="http://schemas.microsoft.com/office/drawing/2014/main" id="{95F11180-B86B-1CCA-5ACF-830FCC8928DD}"/>
              </a:ext>
            </a:extLst>
          </p:cNvPr>
          <p:cNvSpPr txBox="1"/>
          <p:nvPr/>
        </p:nvSpPr>
        <p:spPr>
          <a:xfrm>
            <a:off x="-1" y="1348828"/>
            <a:ext cx="78214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Functional API to merge both our model and the pretrained inception model</a:t>
            </a:r>
            <a:endParaRPr lang="en-US" dirty="0"/>
          </a:p>
        </p:txBody>
      </p:sp>
    </p:spTree>
    <p:extLst>
      <p:ext uri="{BB962C8B-B14F-4D97-AF65-F5344CB8AC3E}">
        <p14:creationId xmlns:p14="http://schemas.microsoft.com/office/powerpoint/2010/main" val="3937506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08 (InceptionV3)</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3828393" y="6496488"/>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18</a:t>
            </a:fld>
            <a:endParaRPr lang="en-US" dirty="0"/>
          </a:p>
        </p:txBody>
      </p:sp>
      <p:pic>
        <p:nvPicPr>
          <p:cNvPr id="10" name="Content Placeholder 9" descr="A screenshot of a computer code&#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831486" y="1243573"/>
            <a:ext cx="6444764" cy="3558559"/>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2114133" y="4796685"/>
            <a:ext cx="5740749" cy="1733785"/>
          </a:xfrm>
        </p:spPr>
        <p:txBody>
          <a:bodyPr vert="horz" lIns="91440" tIns="45720" rIns="91440" bIns="45720" rtlCol="0" anchor="t">
            <a:noAutofit/>
          </a:bodyPr>
          <a:lstStyle/>
          <a:p>
            <a:r>
              <a:rPr lang="en-US" dirty="0">
                <a:ea typeface="+mn-lt"/>
                <a:cs typeface="+mn-lt"/>
              </a:rPr>
              <a:t>Here, we sets the batch size to 20, calculates steps per epoch for training and validation, defines callbacks, and trains the pre-trained InceptionV3 model using the specified parameters for 100 epochs with callbacks for monitoring and early stopping.</a:t>
            </a:r>
            <a:endParaRPr lang="en-US" dirty="0"/>
          </a:p>
        </p:txBody>
      </p:sp>
    </p:spTree>
    <p:extLst>
      <p:ext uri="{BB962C8B-B14F-4D97-AF65-F5344CB8AC3E}">
        <p14:creationId xmlns:p14="http://schemas.microsoft.com/office/powerpoint/2010/main" val="20748771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09 (InceptionV3)</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19</a:t>
            </a:fld>
            <a:endParaRPr lang="en-US" dirty="0"/>
          </a:p>
        </p:txBody>
      </p:sp>
      <p:pic>
        <p:nvPicPr>
          <p:cNvPr id="10" name="Content Placeholder 9" descr="A graph of a graph with red and blue lines&#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98991" y="1330146"/>
            <a:ext cx="6153753" cy="5093344"/>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6703649" y="3079996"/>
            <a:ext cx="4365649" cy="691513"/>
          </a:xfrm>
        </p:spPr>
        <p:txBody>
          <a:bodyPr vert="horz" lIns="91440" tIns="45720" rIns="91440" bIns="45720" rtlCol="0" anchor="t">
            <a:noAutofit/>
          </a:bodyPr>
          <a:lstStyle/>
          <a:p>
            <a:r>
              <a:rPr lang="en-US" dirty="0">
                <a:ea typeface="+mn-lt"/>
                <a:cs typeface="+mn-lt"/>
              </a:rPr>
              <a:t>Well, the training stopped after the 37th epoch with slight improvement.</a:t>
            </a:r>
            <a:endParaRPr lang="en-US" dirty="0"/>
          </a:p>
        </p:txBody>
      </p:sp>
    </p:spTree>
    <p:extLst>
      <p:ext uri="{BB962C8B-B14F-4D97-AF65-F5344CB8AC3E}">
        <p14:creationId xmlns:p14="http://schemas.microsoft.com/office/powerpoint/2010/main" val="1859578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381000"/>
            <a:ext cx="9779183" cy="1325563"/>
          </a:xfrm>
        </p:spPr>
        <p:txBody>
          <a:bodyPr/>
          <a:lstStyle/>
          <a:p>
            <a:r>
              <a:rPr lang="en-US" dirty="0"/>
              <a:t>Contents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017467"/>
            <a:ext cx="9796699" cy="3541987"/>
          </a:xfrm>
        </p:spPr>
        <p:txBody>
          <a:bodyPr vert="horz" lIns="91440" tIns="45720" rIns="91440" bIns="45720" rtlCol="0" anchor="t">
            <a:normAutofit/>
          </a:bodyPr>
          <a:lstStyle/>
          <a:p>
            <a:pPr marL="457200" indent="-457200">
              <a:buChar char="•"/>
            </a:pPr>
            <a:r>
              <a:rPr lang="en-US" dirty="0"/>
              <a:t>Car and Bike Image Description</a:t>
            </a:r>
          </a:p>
          <a:p>
            <a:pPr marL="457200" indent="-457200">
              <a:buChar char="•"/>
            </a:pPr>
            <a:r>
              <a:rPr lang="en-US" dirty="0"/>
              <a:t>Main objectives of the analysis</a:t>
            </a:r>
          </a:p>
          <a:p>
            <a:pPr marL="457200" indent="-457200">
              <a:buChar char="•"/>
            </a:pPr>
            <a:r>
              <a:rPr lang="en-US" dirty="0">
                <a:ea typeface="+mn-lt"/>
                <a:cs typeface="+mn-lt"/>
              </a:rPr>
              <a:t>Data-augmentation and Image Data Generators</a:t>
            </a:r>
            <a:endParaRPr lang="en-US" dirty="0"/>
          </a:p>
          <a:p>
            <a:pPr marL="457200" indent="-457200">
              <a:buChar char="•"/>
            </a:pPr>
            <a:r>
              <a:rPr lang="en-US" dirty="0"/>
              <a:t>Applying Deep learning Models</a:t>
            </a:r>
          </a:p>
          <a:p>
            <a:pPr marL="457200" indent="-457200">
              <a:buChar char="•"/>
            </a:pPr>
            <a:r>
              <a:rPr lang="en-US" dirty="0"/>
              <a:t>Deep Learning Analysis and Findings</a:t>
            </a:r>
          </a:p>
          <a:p>
            <a:pPr marL="457200" indent="-457200">
              <a:buChar char="•"/>
            </a:pPr>
            <a:r>
              <a:rPr lang="en-US" dirty="0"/>
              <a:t>Models flaws and Advanced Steps.</a:t>
            </a:r>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132560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10 (VGG16 Model)</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20</a:t>
            </a:fld>
            <a:endParaRPr lang="en-US" dirty="0"/>
          </a:p>
        </p:txBody>
      </p:sp>
      <p:pic>
        <p:nvPicPr>
          <p:cNvPr id="10" name="Content Placeholder 9" descr="A screenshot of a computer&#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26392" y="1713790"/>
            <a:ext cx="11431504" cy="2136403"/>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975511" y="4349994"/>
            <a:ext cx="9033992" cy="927996"/>
          </a:xfrm>
        </p:spPr>
        <p:txBody>
          <a:bodyPr vert="horz" lIns="91440" tIns="45720" rIns="91440" bIns="45720" rtlCol="0" anchor="t">
            <a:noAutofit/>
          </a:bodyPr>
          <a:lstStyle/>
          <a:p>
            <a:r>
              <a:rPr lang="en-US" dirty="0">
                <a:ea typeface="+mn-lt"/>
                <a:cs typeface="+mn-lt"/>
              </a:rPr>
              <a:t>This code initializes a pre-trained VGG16 model with an input shape of 150x150 pixels and 3 color channels, excluding the top classification layer, and using pre-trained weights from the '</a:t>
            </a:r>
            <a:r>
              <a:rPr lang="en-US" dirty="0" err="1">
                <a:ea typeface="+mn-lt"/>
                <a:cs typeface="+mn-lt"/>
              </a:rPr>
              <a:t>imagenet</a:t>
            </a:r>
            <a:r>
              <a:rPr lang="en-US" dirty="0">
                <a:ea typeface="+mn-lt"/>
                <a:cs typeface="+mn-lt"/>
              </a:rPr>
              <a:t>' dataset for feature extraction. </a:t>
            </a:r>
            <a:endParaRPr lang="en-US" dirty="0"/>
          </a:p>
        </p:txBody>
      </p:sp>
      <p:sp>
        <p:nvSpPr>
          <p:cNvPr id="3" name="TextBox 2">
            <a:extLst>
              <a:ext uri="{FF2B5EF4-FFF2-40B4-BE49-F238E27FC236}">
                <a16:creationId xmlns:a16="http://schemas.microsoft.com/office/drawing/2014/main" id="{27286B95-7CC8-AEDF-E171-B2E96854DE5E}"/>
              </a:ext>
            </a:extLst>
          </p:cNvPr>
          <p:cNvSpPr txBox="1"/>
          <p:nvPr/>
        </p:nvSpPr>
        <p:spPr>
          <a:xfrm>
            <a:off x="78827" y="1348827"/>
            <a:ext cx="20495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VGG16 Model</a:t>
            </a:r>
          </a:p>
        </p:txBody>
      </p:sp>
    </p:spTree>
    <p:extLst>
      <p:ext uri="{BB962C8B-B14F-4D97-AF65-F5344CB8AC3E}">
        <p14:creationId xmlns:p14="http://schemas.microsoft.com/office/powerpoint/2010/main" val="4070641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11 (VGG16)</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21</a:t>
            </a:fld>
            <a:endParaRPr lang="en-US" dirty="0"/>
          </a:p>
        </p:txBody>
      </p:sp>
      <p:pic>
        <p:nvPicPr>
          <p:cNvPr id="10" name="Content Placeholder 9" descr="A screenshot of a computer code&#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39392" y="1741683"/>
            <a:ext cx="7008677" cy="4620618"/>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7824752" y="1836272"/>
            <a:ext cx="3647441" cy="3800822"/>
          </a:xfrm>
        </p:spPr>
        <p:txBody>
          <a:bodyPr vert="horz" lIns="91440" tIns="45720" rIns="91440" bIns="45720" rtlCol="0" anchor="t">
            <a:noAutofit/>
          </a:bodyPr>
          <a:lstStyle/>
          <a:p>
            <a:r>
              <a:rPr lang="en-US" sz="1800" dirty="0">
                <a:ea typeface="+mn-lt"/>
                <a:cs typeface="+mn-lt"/>
              </a:rPr>
              <a:t>This function builds a new neural network model based on a pre-trained model, setting all layers of the pre-trained model as non-trainable. It then adds additional layers for flattening, fully connected with 1,024 hidden units and </a:t>
            </a:r>
            <a:r>
              <a:rPr lang="en-US" sz="1800" err="1">
                <a:ea typeface="+mn-lt"/>
                <a:cs typeface="+mn-lt"/>
              </a:rPr>
              <a:t>ReLU</a:t>
            </a:r>
            <a:r>
              <a:rPr lang="en-US" sz="1800" dirty="0">
                <a:ea typeface="+mn-lt"/>
                <a:cs typeface="+mn-lt"/>
              </a:rPr>
              <a:t> activation, dropout with a rate of 0.2, and a final sigmoid output layer for binary classification. The model is compiled with RMSprop optimizer, binary cross-entropy loss, and accuracy metric, and it's returned as the final model.</a:t>
            </a:r>
          </a:p>
        </p:txBody>
      </p:sp>
      <p:sp>
        <p:nvSpPr>
          <p:cNvPr id="3" name="TextBox 2">
            <a:extLst>
              <a:ext uri="{FF2B5EF4-FFF2-40B4-BE49-F238E27FC236}">
                <a16:creationId xmlns:a16="http://schemas.microsoft.com/office/drawing/2014/main" id="{95F11180-B86B-1CCA-5ACF-830FCC8928DD}"/>
              </a:ext>
            </a:extLst>
          </p:cNvPr>
          <p:cNvSpPr txBox="1"/>
          <p:nvPr/>
        </p:nvSpPr>
        <p:spPr>
          <a:xfrm>
            <a:off x="-1" y="1348828"/>
            <a:ext cx="78214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Functional API to merge both our model and the pretrained VGG16 model</a:t>
            </a:r>
            <a:endParaRPr lang="en-US" dirty="0"/>
          </a:p>
        </p:txBody>
      </p:sp>
    </p:spTree>
    <p:extLst>
      <p:ext uri="{BB962C8B-B14F-4D97-AF65-F5344CB8AC3E}">
        <p14:creationId xmlns:p14="http://schemas.microsoft.com/office/powerpoint/2010/main" val="3349917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12 (VGG16)</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22</a:t>
            </a:fld>
            <a:endParaRPr lang="en-US" dirty="0"/>
          </a:p>
        </p:txBody>
      </p:sp>
      <p:pic>
        <p:nvPicPr>
          <p:cNvPr id="10" name="Content Placeholder 9" descr="A screenshot of a computer code&#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596521" y="1353609"/>
            <a:ext cx="9317591" cy="3180829"/>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2184202" y="4595238"/>
            <a:ext cx="5740749" cy="1751302"/>
          </a:xfrm>
        </p:spPr>
        <p:txBody>
          <a:bodyPr vert="horz" lIns="91440" tIns="45720" rIns="91440" bIns="45720" rtlCol="0" anchor="t">
            <a:noAutofit/>
          </a:bodyPr>
          <a:lstStyle/>
          <a:p>
            <a:r>
              <a:rPr lang="en-US" dirty="0">
                <a:ea typeface="+mn-lt"/>
                <a:cs typeface="+mn-lt"/>
              </a:rPr>
              <a:t>Here, we also sets the batch size to 20, calculates steps per epoch for training and validation, defines callbacks, and trains the pre-trained VGG16 model using the specified parameters for 100 epochs with callbacks for monitoring and early stopping.</a:t>
            </a:r>
            <a:endParaRPr lang="en-US" dirty="0"/>
          </a:p>
        </p:txBody>
      </p:sp>
    </p:spTree>
    <p:extLst>
      <p:ext uri="{BB962C8B-B14F-4D97-AF65-F5344CB8AC3E}">
        <p14:creationId xmlns:p14="http://schemas.microsoft.com/office/powerpoint/2010/main" val="20050211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922251" y="65689"/>
            <a:ext cx="8990907" cy="1281769"/>
          </a:xfrm>
        </p:spPr>
        <p:txBody>
          <a:bodyPr/>
          <a:lstStyle/>
          <a:p>
            <a:r>
              <a:rPr lang="en-US" dirty="0"/>
              <a:t>Applying Deep Learning Models 13 (VGG16)</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23</a:t>
            </a:fld>
            <a:endParaRPr lang="en-US" dirty="0"/>
          </a:p>
        </p:txBody>
      </p:sp>
      <p:pic>
        <p:nvPicPr>
          <p:cNvPr id="10" name="Content Placeholder 9">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199465" y="1330146"/>
            <a:ext cx="6152804" cy="5093343"/>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6703649" y="3079996"/>
            <a:ext cx="4365649" cy="691513"/>
          </a:xfrm>
        </p:spPr>
        <p:txBody>
          <a:bodyPr vert="horz" lIns="91440" tIns="45720" rIns="91440" bIns="45720" rtlCol="0" anchor="t">
            <a:noAutofit/>
          </a:bodyPr>
          <a:lstStyle/>
          <a:p>
            <a:r>
              <a:rPr lang="en-US" dirty="0">
                <a:ea typeface="+mn-lt"/>
                <a:cs typeface="+mn-lt"/>
              </a:rPr>
              <a:t>The training stopped after the 37th epoch with no improvement.</a:t>
            </a:r>
            <a:endParaRPr lang="en-US" dirty="0"/>
          </a:p>
        </p:txBody>
      </p:sp>
    </p:spTree>
    <p:extLst>
      <p:ext uri="{BB962C8B-B14F-4D97-AF65-F5344CB8AC3E}">
        <p14:creationId xmlns:p14="http://schemas.microsoft.com/office/powerpoint/2010/main" val="36725922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027354" y="65689"/>
            <a:ext cx="3210218" cy="800046"/>
          </a:xfrm>
        </p:spPr>
        <p:txBody>
          <a:bodyPr/>
          <a:lstStyle/>
          <a:p>
            <a:r>
              <a:rPr lang="en-US" dirty="0"/>
              <a:t>Evaluation</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24</a:t>
            </a:fld>
            <a:endParaRPr lang="en-US" dirty="0"/>
          </a:p>
        </p:txBody>
      </p:sp>
      <p:pic>
        <p:nvPicPr>
          <p:cNvPr id="10" name="Content Placeholder 9" descr="A screenshot of a computer program&#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650305" y="874699"/>
            <a:ext cx="5610226" cy="5443687"/>
          </a:xfrm>
        </p:spPr>
      </p:pic>
      <p:sp>
        <p:nvSpPr>
          <p:cNvPr id="11" name="Content Placeholder 10">
            <a:extLst>
              <a:ext uri="{FF2B5EF4-FFF2-40B4-BE49-F238E27FC236}">
                <a16:creationId xmlns:a16="http://schemas.microsoft.com/office/drawing/2014/main" id="{715433A3-1CB6-DE15-875F-2B22EC11E576}"/>
              </a:ext>
            </a:extLst>
          </p:cNvPr>
          <p:cNvSpPr>
            <a:spLocks noGrp="1"/>
          </p:cNvSpPr>
          <p:nvPr>
            <p:ph idx="10"/>
          </p:nvPr>
        </p:nvSpPr>
        <p:spPr>
          <a:xfrm>
            <a:off x="6703649" y="3079996"/>
            <a:ext cx="4365649" cy="691513"/>
          </a:xfrm>
        </p:spPr>
        <p:txBody>
          <a:bodyPr vert="horz" lIns="91440" tIns="45720" rIns="91440" bIns="45720" rtlCol="0" anchor="t">
            <a:noAutofit/>
          </a:bodyPr>
          <a:lstStyle/>
          <a:p>
            <a:r>
              <a:rPr lang="en-US" dirty="0"/>
              <a:t>The InceptionV3 model performed better with a test accuracy of 99%</a:t>
            </a:r>
          </a:p>
        </p:txBody>
      </p:sp>
    </p:spTree>
    <p:extLst>
      <p:ext uri="{BB962C8B-B14F-4D97-AF65-F5344CB8AC3E}">
        <p14:creationId xmlns:p14="http://schemas.microsoft.com/office/powerpoint/2010/main" val="2057956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90873" y="2206781"/>
            <a:ext cx="6351016" cy="2440151"/>
          </a:xfrm>
        </p:spPr>
        <p:txBody>
          <a:bodyPr/>
          <a:lstStyle/>
          <a:p>
            <a:r>
              <a:rPr lang="en-US" b="0" dirty="0"/>
              <a:t>Deep Learning Analysis and Findings.</a:t>
            </a:r>
          </a:p>
        </p:txBody>
      </p:sp>
    </p:spTree>
    <p:extLst>
      <p:ext uri="{BB962C8B-B14F-4D97-AF65-F5344CB8AC3E}">
        <p14:creationId xmlns:p14="http://schemas.microsoft.com/office/powerpoint/2010/main" val="6963454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097423" y="74449"/>
            <a:ext cx="7878562" cy="1290527"/>
          </a:xfrm>
        </p:spPr>
        <p:txBody>
          <a:bodyPr/>
          <a:lstStyle/>
          <a:p>
            <a:r>
              <a:rPr lang="en-US" dirty="0"/>
              <a:t>Deep Learning Analysis and Findings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764597" y="1710916"/>
            <a:ext cx="9910560" cy="4111297"/>
          </a:xfrm>
        </p:spPr>
        <p:txBody>
          <a:bodyPr vert="horz" lIns="91440" tIns="45720" rIns="91440" bIns="45720" rtlCol="0" anchor="t">
            <a:normAutofit/>
          </a:bodyPr>
          <a:lstStyle/>
          <a:p>
            <a:r>
              <a:rPr lang="en-US" dirty="0"/>
              <a:t>After</a:t>
            </a:r>
            <a:r>
              <a:rPr lang="en-US" dirty="0">
                <a:ea typeface="+mn-lt"/>
                <a:cs typeface="+mn-lt"/>
              </a:rPr>
              <a:t> conducting experiments with three different models, we observed that the Inception-based model consistently outperformed the other two. Specifically, VGG16 exhibited a lightweight nature and faster training compared to the InceptionV3 model. Interestingly, InceptionV3 demonstrated quicker convergence than VGG16 during training. However, our plain custom model failed to converge effectively. In light of these findings, our final recommendation is to utilize the InceptionV3 Model due to its superior performance and relatively efficient convergence.</a:t>
            </a:r>
            <a:endParaRPr lang="en-US" dirty="0"/>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26</a:t>
            </a:fld>
            <a:endParaRPr lang="en-US" dirty="0"/>
          </a:p>
        </p:txBody>
      </p:sp>
    </p:spTree>
    <p:extLst>
      <p:ext uri="{BB962C8B-B14F-4D97-AF65-F5344CB8AC3E}">
        <p14:creationId xmlns:p14="http://schemas.microsoft.com/office/powerpoint/2010/main" val="226556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90873" y="2206781"/>
            <a:ext cx="6351016" cy="2440151"/>
          </a:xfrm>
        </p:spPr>
        <p:txBody>
          <a:bodyPr/>
          <a:lstStyle/>
          <a:p>
            <a:r>
              <a:rPr lang="en-US" b="0" dirty="0">
                <a:ea typeface="+mj-lt"/>
                <a:cs typeface="+mj-lt"/>
              </a:rPr>
              <a:t>Model Flaws and</a:t>
            </a:r>
            <a:endParaRPr lang="en-US" dirty="0"/>
          </a:p>
          <a:p>
            <a:r>
              <a:rPr lang="en-US" b="0" dirty="0">
                <a:ea typeface="+mj-lt"/>
                <a:cs typeface="+mj-lt"/>
              </a:rPr>
              <a:t>Strength and</a:t>
            </a:r>
            <a:endParaRPr lang="en-US" dirty="0">
              <a:ea typeface="+mj-lt"/>
              <a:cs typeface="+mj-lt"/>
            </a:endParaRPr>
          </a:p>
          <a:p>
            <a:r>
              <a:rPr lang="en-US" b="0" dirty="0">
                <a:ea typeface="+mj-lt"/>
                <a:cs typeface="+mj-lt"/>
              </a:rPr>
              <a:t>Findings.</a:t>
            </a:r>
            <a:endParaRPr lang="en-US" dirty="0">
              <a:ea typeface="+mj-lt"/>
              <a:cs typeface="+mj-lt"/>
            </a:endParaRPr>
          </a:p>
        </p:txBody>
      </p:sp>
    </p:spTree>
    <p:extLst>
      <p:ext uri="{BB962C8B-B14F-4D97-AF65-F5344CB8AC3E}">
        <p14:creationId xmlns:p14="http://schemas.microsoft.com/office/powerpoint/2010/main" val="30730426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027354" y="249621"/>
            <a:ext cx="7878562" cy="1290527"/>
          </a:xfrm>
        </p:spPr>
        <p:txBody>
          <a:bodyPr/>
          <a:lstStyle/>
          <a:p>
            <a:r>
              <a:rPr lang="en-US" dirty="0"/>
              <a:t>Model Flaws and Strength and findings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764597" y="2253950"/>
            <a:ext cx="9910560" cy="2937642"/>
          </a:xfrm>
        </p:spPr>
        <p:txBody>
          <a:bodyPr vert="horz" lIns="91440" tIns="45720" rIns="91440" bIns="45720" rtlCol="0" anchor="t">
            <a:normAutofit/>
          </a:bodyPr>
          <a:lstStyle/>
          <a:p>
            <a:r>
              <a:rPr lang="en-US" dirty="0">
                <a:ea typeface="+mn-lt"/>
                <a:cs typeface="+mn-lt"/>
              </a:rPr>
              <a:t>In our training process, we employed a limited number of training documents and relied on image augmentation techniques. This approach raises the concern of potential overfitting, where the model may become too specialized to the training data. To address this issue effectively, increasing the sample size for training data could be a beneficial step, providing a more diverse and representative dataset.</a:t>
            </a:r>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28</a:t>
            </a:fld>
            <a:endParaRPr lang="en-US" dirty="0"/>
          </a:p>
        </p:txBody>
      </p:sp>
    </p:spTree>
    <p:extLst>
      <p:ext uri="{BB962C8B-B14F-4D97-AF65-F5344CB8AC3E}">
        <p14:creationId xmlns:p14="http://schemas.microsoft.com/office/powerpoint/2010/main" val="3650416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1A202-23A3-4F3A-AA92-0172C8D2DA06}"/>
              </a:ext>
            </a:extLst>
          </p:cNvPr>
          <p:cNvSpPr>
            <a:spLocks noGrp="1"/>
          </p:cNvSpPr>
          <p:nvPr>
            <p:ph type="title"/>
          </p:nvPr>
        </p:nvSpPr>
        <p:spPr>
          <a:xfrm>
            <a:off x="1167492" y="381000"/>
            <a:ext cx="9779183" cy="1325563"/>
          </a:xfrm>
        </p:spPr>
        <p:txBody>
          <a:bodyPr/>
          <a:lstStyle/>
          <a:p>
            <a:r>
              <a:rPr lang="en-US" dirty="0"/>
              <a:t>Advanced Steps</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type="body" idx="1"/>
          </p:nvPr>
        </p:nvSpPr>
        <p:spPr>
          <a:xfrm>
            <a:off x="1167492" y="2793305"/>
            <a:ext cx="9779183" cy="2875932"/>
          </a:xfrm>
        </p:spPr>
        <p:txBody>
          <a:bodyPr vert="horz" lIns="91440" tIns="45720" rIns="91440" bIns="45720" rtlCol="0" anchor="t">
            <a:normAutofit/>
          </a:bodyPr>
          <a:lstStyle/>
          <a:p>
            <a:r>
              <a:rPr lang="en-US" dirty="0"/>
              <a:t>Additionally</a:t>
            </a:r>
            <a:r>
              <a:rPr lang="en-US" dirty="0">
                <a:ea typeface="+mn-lt"/>
                <a:cs typeface="+mn-lt"/>
              </a:rPr>
              <a:t>, aside from considering the Inception model, we might explore alternative architectures such as YOLO or ResNet to enhance model convergence. These models could offer improved performance and convergence characteristics, potentially further enhancing our model's ability to generalize to new data.</a:t>
            </a:r>
          </a:p>
          <a:p>
            <a:endParaRPr lang="en-US" dirty="0"/>
          </a:p>
        </p:txBody>
      </p:sp>
      <p:sp>
        <p:nvSpPr>
          <p:cNvPr id="5" name="Footer Placeholder 4">
            <a:extLst>
              <a:ext uri="{FF2B5EF4-FFF2-40B4-BE49-F238E27FC236}">
                <a16:creationId xmlns:a16="http://schemas.microsoft.com/office/drawing/2014/main" id="{03FD8152-D9C3-204A-9444-45CD4F180EB4}"/>
              </a:ext>
            </a:extLst>
          </p:cNvPr>
          <p:cNvSpPr>
            <a:spLocks noGrp="1"/>
          </p:cNvSpPr>
          <p:nvPr>
            <p:ph type="ftr" sz="quarter" idx="11"/>
          </p:nvPr>
        </p:nvSpPr>
        <p:spPr>
          <a:xfrm>
            <a:off x="4038600" y="6356350"/>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B25B7362-01DC-0E4C-9B34-0DF3FD449CAD}"/>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29</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29563" y="2557124"/>
            <a:ext cx="6841498" cy="1739462"/>
          </a:xfrm>
        </p:spPr>
        <p:txBody>
          <a:bodyPr/>
          <a:lstStyle/>
          <a:p>
            <a:r>
              <a:rPr lang="en-US" dirty="0"/>
              <a:t>Car and Bike Image Description</a:t>
            </a:r>
          </a:p>
        </p:txBody>
      </p:sp>
    </p:spTree>
    <p:extLst>
      <p:ext uri="{BB962C8B-B14F-4D97-AF65-F5344CB8AC3E}">
        <p14:creationId xmlns:p14="http://schemas.microsoft.com/office/powerpoint/2010/main" val="34467973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1167494" y="1122363"/>
            <a:ext cx="6220278" cy="2387600"/>
          </a:xfrm>
        </p:spPr>
        <p:txBody>
          <a:bodyPr/>
          <a:lstStyle/>
          <a:p>
            <a:r>
              <a:rPr lang="en-US" dirty="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type="subTitle" idx="1"/>
          </p:nvPr>
        </p:nvSpPr>
        <p:spPr>
          <a:xfrm>
            <a:off x="1167493" y="4267693"/>
            <a:ext cx="6220277" cy="530530"/>
          </a:xfrm>
        </p:spPr>
        <p:txBody>
          <a:bodyPr vert="horz" lIns="91440" tIns="45720" rIns="91440" bIns="45720" rtlCol="0" anchor="t">
            <a:normAutofit/>
          </a:bodyPr>
          <a:lstStyle/>
          <a:p>
            <a:r>
              <a:rPr lang="en-US" sz="2500" dirty="0"/>
              <a:t>WISDOM IZUCHUKWU ADIKE</a:t>
            </a:r>
          </a:p>
        </p:txBody>
      </p:sp>
    </p:spTree>
    <p:extLst>
      <p:ext uri="{BB962C8B-B14F-4D97-AF65-F5344CB8AC3E}">
        <p14:creationId xmlns:p14="http://schemas.microsoft.com/office/powerpoint/2010/main" val="926184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1167492" y="381000"/>
            <a:ext cx="9779183" cy="13255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501837" y="2661926"/>
            <a:ext cx="10304700" cy="3699241"/>
          </a:xfrm>
        </p:spPr>
        <p:txBody>
          <a:bodyPr vert="horz" lIns="91440" tIns="45720" rIns="91440" bIns="45720" rtlCol="0" anchor="t">
            <a:normAutofit fontScale="85000" lnSpcReduction="20000"/>
          </a:bodyPr>
          <a:lstStyle/>
          <a:p>
            <a:r>
              <a:rPr lang="en-US" dirty="0"/>
              <a:t>The</a:t>
            </a:r>
            <a:r>
              <a:rPr lang="en-US" dirty="0">
                <a:ea typeface="+mn-lt"/>
                <a:cs typeface="+mn-lt"/>
              </a:rPr>
              <a:t> dataset contains a total of 4000 images. The images have been labeled as either "Car" or "Bike" and are stored in separate directories. This dataset can be used for a variety of tasks related to image classification, including developing and testing deep learning algorithms, evaluating the effectiveness of different image features and classification techniques, and comparing the performance of different models. While collecting these images, it was made sure that all types of bikes and cars are included in the image collection. This is because of the high Intra-variety of cars and bikes. That is, there are different types of cars and bikes, which make it a little tough task for the models because the model will also have to understand the high variety of bikes and cars.</a:t>
            </a:r>
            <a:endParaRPr lang="en-US" dirty="0"/>
          </a:p>
        </p:txBody>
      </p:sp>
      <p:sp>
        <p:nvSpPr>
          <p:cNvPr id="5" name="Footer Placeholder 4">
            <a:extLst>
              <a:ext uri="{FF2B5EF4-FFF2-40B4-BE49-F238E27FC236}">
                <a16:creationId xmlns:a16="http://schemas.microsoft.com/office/drawing/2014/main" id="{D593FA18-50D6-0344-B477-1D7C91CF4029}"/>
              </a:ext>
            </a:extLst>
          </p:cNvPr>
          <p:cNvSpPr>
            <a:spLocks noGrp="1"/>
          </p:cNvSpPr>
          <p:nvPr>
            <p:ph type="ftr" sz="quarter" idx="11"/>
          </p:nvPr>
        </p:nvSpPr>
        <p:spPr>
          <a:xfrm>
            <a:off x="3810876" y="6496488"/>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134C72D2-EFDF-844A-8472-CB49A59B127B}"/>
              </a:ext>
            </a:extLst>
          </p:cNvPr>
          <p:cNvSpPr>
            <a:spLocks noGrp="1"/>
          </p:cNvSpPr>
          <p:nvPr>
            <p:ph type="sldNum" sz="quarter" idx="12"/>
          </p:nvPr>
        </p:nvSpPr>
        <p:spPr>
          <a:xfrm>
            <a:off x="10206318" y="6356350"/>
            <a:ext cx="1604682" cy="365125"/>
          </a:xfrm>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062389" y="275896"/>
            <a:ext cx="9796700" cy="721218"/>
          </a:xfrm>
        </p:spPr>
        <p:txBody>
          <a:bodyPr/>
          <a:lstStyle/>
          <a:p>
            <a:r>
              <a:rPr lang="en-US" dirty="0"/>
              <a:t>Image Description 01</a:t>
            </a:r>
          </a:p>
        </p:txBody>
      </p:sp>
      <p:sp>
        <p:nvSpPr>
          <p:cNvPr id="6" name="Text Placeholder 5">
            <a:extLst>
              <a:ext uri="{FF2B5EF4-FFF2-40B4-BE49-F238E27FC236}">
                <a16:creationId xmlns:a16="http://schemas.microsoft.com/office/drawing/2014/main" id="{F5018B6D-E395-49AD-92AD-AD69E3AB40C3}"/>
              </a:ext>
            </a:extLst>
          </p:cNvPr>
          <p:cNvSpPr>
            <a:spLocks noGrp="1"/>
          </p:cNvSpPr>
          <p:nvPr>
            <p:ph idx="12"/>
          </p:nvPr>
        </p:nvSpPr>
        <p:spPr>
          <a:xfrm>
            <a:off x="6195649" y="1497689"/>
            <a:ext cx="4663440" cy="741480"/>
          </a:xfrm>
        </p:spPr>
        <p:txBody>
          <a:bodyPr vert="horz" lIns="91440" tIns="45720" rIns="91440" bIns="45720" rtlCol="0" anchor="t">
            <a:noAutofit/>
          </a:bodyPr>
          <a:lstStyle/>
          <a:p>
            <a:r>
              <a:rPr lang="en-US" sz="2200" dirty="0"/>
              <a:t>Separating Images into training and validating directories.</a:t>
            </a:r>
          </a:p>
        </p:txBody>
      </p:sp>
      <p:sp>
        <p:nvSpPr>
          <p:cNvPr id="5" name="Content Placeholder 4">
            <a:extLst>
              <a:ext uri="{FF2B5EF4-FFF2-40B4-BE49-F238E27FC236}">
                <a16:creationId xmlns:a16="http://schemas.microsoft.com/office/drawing/2014/main" id="{BDB9D020-1E25-453D-83DF-1420ACD3968D}"/>
              </a:ext>
            </a:extLst>
          </p:cNvPr>
          <p:cNvSpPr>
            <a:spLocks noGrp="1"/>
          </p:cNvSpPr>
          <p:nvPr>
            <p:ph idx="10"/>
          </p:nvPr>
        </p:nvSpPr>
        <p:spPr>
          <a:xfrm>
            <a:off x="6195649" y="2317996"/>
            <a:ext cx="4663440" cy="3161441"/>
          </a:xfrm>
        </p:spPr>
        <p:txBody>
          <a:bodyPr vert="horz" lIns="91440" tIns="45720" rIns="91440" bIns="45720" rtlCol="0" anchor="t">
            <a:normAutofit/>
          </a:bodyPr>
          <a:lstStyle/>
          <a:p>
            <a:r>
              <a:rPr lang="en-US" dirty="0"/>
              <a:t>Here, </a:t>
            </a:r>
            <a:r>
              <a:rPr lang="en-US" dirty="0">
                <a:ea typeface="+mn-lt"/>
                <a:cs typeface="+mn-lt"/>
              </a:rPr>
              <a:t>we successfully moved the images of cars and bikes from a combined directory into separate </a:t>
            </a:r>
            <a:r>
              <a:rPr lang="en-US" dirty="0">
                <a:solidFill>
                  <a:srgbClr val="FF0000"/>
                </a:solidFill>
                <a:ea typeface="+mn-lt"/>
                <a:cs typeface="+mn-lt"/>
              </a:rPr>
              <a:t>training</a:t>
            </a:r>
            <a:r>
              <a:rPr lang="en-US" dirty="0">
                <a:ea typeface="+mn-lt"/>
                <a:cs typeface="+mn-lt"/>
              </a:rPr>
              <a:t> and </a:t>
            </a:r>
            <a:r>
              <a:rPr lang="en-US" dirty="0">
                <a:solidFill>
                  <a:srgbClr val="FF0000"/>
                </a:solidFill>
                <a:ea typeface="+mn-lt"/>
                <a:cs typeface="+mn-lt"/>
              </a:rPr>
              <a:t>validation</a:t>
            </a:r>
            <a:r>
              <a:rPr lang="en-US" dirty="0">
                <a:ea typeface="+mn-lt"/>
                <a:cs typeface="+mn-lt"/>
              </a:rPr>
              <a:t> directories for each category (cars and bikes). After moving the images, it prints the counts of files in each category for both training and validation sets where we have a total of 1600 car training files, 400 car validation files, 1600 bike training files and 400 bike validation files.</a:t>
            </a:r>
            <a:endParaRPr lang="en-US" dirty="0"/>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5</a:t>
            </a:fld>
            <a:endParaRPr lang="en-US" dirty="0"/>
          </a:p>
        </p:txBody>
      </p:sp>
      <p:pic>
        <p:nvPicPr>
          <p:cNvPr id="10" name="Content Placeholder 9" descr="A screenshot of a computer program&#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438450" y="1144341"/>
            <a:ext cx="5105527" cy="5281026"/>
          </a:xfrm>
        </p:spPr>
      </p:pic>
    </p:spTree>
    <p:extLst>
      <p:ext uri="{BB962C8B-B14F-4D97-AF65-F5344CB8AC3E}">
        <p14:creationId xmlns:p14="http://schemas.microsoft.com/office/powerpoint/2010/main" val="2563119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56B7E-1633-44AB-8584-82DF5B726834}"/>
              </a:ext>
            </a:extLst>
          </p:cNvPr>
          <p:cNvSpPr>
            <a:spLocks noGrp="1"/>
          </p:cNvSpPr>
          <p:nvPr>
            <p:ph type="title"/>
          </p:nvPr>
        </p:nvSpPr>
        <p:spPr>
          <a:xfrm>
            <a:off x="1062389" y="275896"/>
            <a:ext cx="9796700" cy="721218"/>
          </a:xfrm>
        </p:spPr>
        <p:txBody>
          <a:bodyPr/>
          <a:lstStyle/>
          <a:p>
            <a:r>
              <a:rPr lang="en-US" dirty="0"/>
              <a:t>Image Description 02</a:t>
            </a:r>
          </a:p>
        </p:txBody>
      </p:sp>
      <p:sp>
        <p:nvSpPr>
          <p:cNvPr id="6" name="Text Placeholder 5">
            <a:extLst>
              <a:ext uri="{FF2B5EF4-FFF2-40B4-BE49-F238E27FC236}">
                <a16:creationId xmlns:a16="http://schemas.microsoft.com/office/drawing/2014/main" id="{F5018B6D-E395-49AD-92AD-AD69E3AB40C3}"/>
              </a:ext>
            </a:extLst>
          </p:cNvPr>
          <p:cNvSpPr>
            <a:spLocks noGrp="1"/>
          </p:cNvSpPr>
          <p:nvPr>
            <p:ph idx="12"/>
          </p:nvPr>
        </p:nvSpPr>
        <p:spPr>
          <a:xfrm>
            <a:off x="1063097" y="989689"/>
            <a:ext cx="4663440" cy="636377"/>
          </a:xfrm>
        </p:spPr>
        <p:txBody>
          <a:bodyPr vert="horz" lIns="91440" tIns="45720" rIns="91440" bIns="45720" rtlCol="0" anchor="t">
            <a:noAutofit/>
          </a:bodyPr>
          <a:lstStyle/>
          <a:p>
            <a:r>
              <a:rPr lang="en-US" sz="2200" dirty="0"/>
              <a:t>Samples of the some of the images of cars and bikes.</a:t>
            </a:r>
          </a:p>
        </p:txBody>
      </p:sp>
      <p:sp>
        <p:nvSpPr>
          <p:cNvPr id="8" name="Footer Placeholder 7">
            <a:extLst>
              <a:ext uri="{FF2B5EF4-FFF2-40B4-BE49-F238E27FC236}">
                <a16:creationId xmlns:a16="http://schemas.microsoft.com/office/drawing/2014/main" id="{0DD1986A-9AF9-5C45-BE85-20D5AA267AE1}"/>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9" name="Slide Number Placeholder 8">
            <a:extLst>
              <a:ext uri="{FF2B5EF4-FFF2-40B4-BE49-F238E27FC236}">
                <a16:creationId xmlns:a16="http://schemas.microsoft.com/office/drawing/2014/main" id="{6FD448B0-743E-0045-8131-69B4EEC58365}"/>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6</a:t>
            </a:fld>
            <a:endParaRPr lang="en-US" dirty="0"/>
          </a:p>
        </p:txBody>
      </p:sp>
      <p:pic>
        <p:nvPicPr>
          <p:cNvPr id="10" name="Content Placeholder 9" descr="A white car with a white background&#10;&#10;Description automatically generated">
            <a:extLst>
              <a:ext uri="{FF2B5EF4-FFF2-40B4-BE49-F238E27FC236}">
                <a16:creationId xmlns:a16="http://schemas.microsoft.com/office/drawing/2014/main" id="{45C28C8D-814F-C4FF-03E5-C0DACDF919C9}"/>
              </a:ext>
            </a:extLst>
          </p:cNvPr>
          <p:cNvPicPr>
            <a:picLocks noGrp="1" noChangeAspect="1"/>
          </p:cNvPicPr>
          <p:nvPr>
            <p:ph idx="1"/>
          </p:nvPr>
        </p:nvPicPr>
        <p:blipFill>
          <a:blip r:embed="rId2"/>
          <a:stretch>
            <a:fillRect/>
          </a:stretch>
        </p:blipFill>
        <p:spPr>
          <a:xfrm>
            <a:off x="519" y="2190294"/>
            <a:ext cx="3020979" cy="1945395"/>
          </a:xfrm>
        </p:spPr>
      </p:pic>
      <p:pic>
        <p:nvPicPr>
          <p:cNvPr id="7" name="Content Placeholder 6" descr="A car driving through a desert&#10;&#10;Description automatically generated">
            <a:extLst>
              <a:ext uri="{FF2B5EF4-FFF2-40B4-BE49-F238E27FC236}">
                <a16:creationId xmlns:a16="http://schemas.microsoft.com/office/drawing/2014/main" id="{467D1517-6A0C-6923-D86A-5258C2B22F36}"/>
              </a:ext>
            </a:extLst>
          </p:cNvPr>
          <p:cNvPicPr>
            <a:picLocks noGrp="1" noChangeAspect="1"/>
          </p:cNvPicPr>
          <p:nvPr>
            <p:ph idx="10"/>
          </p:nvPr>
        </p:nvPicPr>
        <p:blipFill>
          <a:blip r:embed="rId3"/>
          <a:stretch>
            <a:fillRect/>
          </a:stretch>
        </p:blipFill>
        <p:spPr>
          <a:xfrm>
            <a:off x="102438" y="4349994"/>
            <a:ext cx="2923656" cy="1952754"/>
          </a:xfrm>
        </p:spPr>
      </p:pic>
      <p:pic>
        <p:nvPicPr>
          <p:cNvPr id="11" name="Picture 10" descr="A person riding a motorcycle&#10;&#10;Description automatically generated">
            <a:extLst>
              <a:ext uri="{FF2B5EF4-FFF2-40B4-BE49-F238E27FC236}">
                <a16:creationId xmlns:a16="http://schemas.microsoft.com/office/drawing/2014/main" id="{A66322B8-08FE-F80D-81BE-36A06FD9DAA1}"/>
              </a:ext>
            </a:extLst>
          </p:cNvPr>
          <p:cNvPicPr>
            <a:picLocks noChangeAspect="1"/>
          </p:cNvPicPr>
          <p:nvPr/>
        </p:nvPicPr>
        <p:blipFill>
          <a:blip r:embed="rId4"/>
          <a:stretch>
            <a:fillRect/>
          </a:stretch>
        </p:blipFill>
        <p:spPr>
          <a:xfrm>
            <a:off x="4461640" y="2131488"/>
            <a:ext cx="2751958" cy="2060747"/>
          </a:xfrm>
          <a:prstGeom prst="rect">
            <a:avLst/>
          </a:prstGeom>
        </p:spPr>
      </p:pic>
      <p:pic>
        <p:nvPicPr>
          <p:cNvPr id="12" name="Picture 11" descr="A motorcycle parked on a white background&#10;&#10;Description automatically generated">
            <a:extLst>
              <a:ext uri="{FF2B5EF4-FFF2-40B4-BE49-F238E27FC236}">
                <a16:creationId xmlns:a16="http://schemas.microsoft.com/office/drawing/2014/main" id="{3D9FCE25-95C8-7FEE-D534-AF5B620A6365}"/>
              </a:ext>
            </a:extLst>
          </p:cNvPr>
          <p:cNvPicPr>
            <a:picLocks noChangeAspect="1"/>
          </p:cNvPicPr>
          <p:nvPr/>
        </p:nvPicPr>
        <p:blipFill>
          <a:blip r:embed="rId5"/>
          <a:stretch>
            <a:fillRect/>
          </a:stretch>
        </p:blipFill>
        <p:spPr>
          <a:xfrm>
            <a:off x="4461640" y="4296931"/>
            <a:ext cx="2839546" cy="2065379"/>
          </a:xfrm>
          <a:prstGeom prst="rect">
            <a:avLst/>
          </a:prstGeom>
        </p:spPr>
      </p:pic>
      <p:pic>
        <p:nvPicPr>
          <p:cNvPr id="13" name="Picture 12" descr="A black car with lights on&#10;&#10;Description automatically generated">
            <a:extLst>
              <a:ext uri="{FF2B5EF4-FFF2-40B4-BE49-F238E27FC236}">
                <a16:creationId xmlns:a16="http://schemas.microsoft.com/office/drawing/2014/main" id="{D18ABC5B-2BDF-4A5F-52AE-F7684AD12451}"/>
              </a:ext>
            </a:extLst>
          </p:cNvPr>
          <p:cNvPicPr>
            <a:picLocks noChangeAspect="1"/>
          </p:cNvPicPr>
          <p:nvPr/>
        </p:nvPicPr>
        <p:blipFill>
          <a:blip r:embed="rId6"/>
          <a:stretch>
            <a:fillRect/>
          </a:stretch>
        </p:blipFill>
        <p:spPr>
          <a:xfrm>
            <a:off x="8157780" y="2128300"/>
            <a:ext cx="2970924" cy="1997058"/>
          </a:xfrm>
          <a:prstGeom prst="rect">
            <a:avLst/>
          </a:prstGeom>
        </p:spPr>
      </p:pic>
    </p:spTree>
    <p:extLst>
      <p:ext uri="{BB962C8B-B14F-4D97-AF65-F5344CB8AC3E}">
        <p14:creationId xmlns:p14="http://schemas.microsoft.com/office/powerpoint/2010/main" val="3008957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097423" y="310931"/>
            <a:ext cx="9787941" cy="808804"/>
          </a:xfrm>
        </p:spPr>
        <p:txBody>
          <a:bodyPr/>
          <a:lstStyle/>
          <a:p>
            <a:r>
              <a:rPr lang="en-US" dirty="0"/>
              <a:t>Main Objective of the analysis</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764597" y="1710916"/>
            <a:ext cx="10208353" cy="3936125"/>
          </a:xfrm>
        </p:spPr>
        <p:txBody>
          <a:bodyPr vert="horz" lIns="91440" tIns="45720" rIns="91440" bIns="45720" rtlCol="0" anchor="t">
            <a:normAutofit/>
          </a:bodyPr>
          <a:lstStyle/>
          <a:p>
            <a:r>
              <a:rPr lang="en-US" dirty="0"/>
              <a:t>In this report, I will be using deep learning models in classifying 2 distinct images 'Cars' and 'Bikes' gotten locally in my computer. Those images were separated into training and validation directories initially defined, where I performed data augmentation with image data generators. I used CNN based model for training the images and also pre-trained models such as InceptionV3 and VGG16. In the process of training, we </a:t>
            </a:r>
            <a:r>
              <a:rPr lang="en-US" dirty="0">
                <a:ea typeface="+mn-lt"/>
                <a:cs typeface="+mn-lt"/>
              </a:rPr>
              <a:t>set the layers of the pre-trained model as non-trainable (frozen) to retain their learned features while adding new layers for fine-tuning the model for binary classification.</a:t>
            </a:r>
            <a:r>
              <a:rPr lang="en-US" dirty="0"/>
              <a:t> </a:t>
            </a:r>
          </a:p>
          <a:p>
            <a:endParaRPr lang="en-US"/>
          </a:p>
        </p:txBody>
      </p:sp>
      <p:sp>
        <p:nvSpPr>
          <p:cNvPr id="5" name="Footer Placeholder 4">
            <a:extLst>
              <a:ext uri="{FF2B5EF4-FFF2-40B4-BE49-F238E27FC236}">
                <a16:creationId xmlns:a16="http://schemas.microsoft.com/office/drawing/2014/main" id="{6209FEB4-4C5C-EB43-9696-7B42453DB79B}"/>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7</a:t>
            </a:fld>
            <a:endParaRPr lang="en-US" dirty="0"/>
          </a:p>
        </p:txBody>
      </p:sp>
    </p:spTree>
    <p:extLst>
      <p:ext uri="{BB962C8B-B14F-4D97-AF65-F5344CB8AC3E}">
        <p14:creationId xmlns:p14="http://schemas.microsoft.com/office/powerpoint/2010/main" val="1384118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615700" y="1944022"/>
            <a:ext cx="6351016" cy="3245944"/>
          </a:xfrm>
        </p:spPr>
        <p:txBody>
          <a:bodyPr/>
          <a:lstStyle/>
          <a:p>
            <a:r>
              <a:rPr lang="en-US" b="0" dirty="0"/>
              <a:t>Data-augmentation</a:t>
            </a:r>
            <a:r>
              <a:rPr lang="en-US" b="0" dirty="0">
                <a:ea typeface="+mj-lt"/>
                <a:cs typeface="+mj-lt"/>
              </a:rPr>
              <a:t> and Image Data Generators </a:t>
            </a:r>
            <a:endParaRPr lang="en-US" dirty="0"/>
          </a:p>
        </p:txBody>
      </p:sp>
    </p:spTree>
    <p:extLst>
      <p:ext uri="{BB962C8B-B14F-4D97-AF65-F5344CB8AC3E}">
        <p14:creationId xmlns:p14="http://schemas.microsoft.com/office/powerpoint/2010/main" val="2353994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91A4-7839-4F63-B17C-7C366C59488C}"/>
              </a:ext>
            </a:extLst>
          </p:cNvPr>
          <p:cNvSpPr>
            <a:spLocks noGrp="1"/>
          </p:cNvSpPr>
          <p:nvPr>
            <p:ph type="title"/>
          </p:nvPr>
        </p:nvSpPr>
        <p:spPr>
          <a:xfrm>
            <a:off x="992320" y="83207"/>
            <a:ext cx="8185114" cy="1351839"/>
          </a:xfrm>
        </p:spPr>
        <p:txBody>
          <a:bodyPr/>
          <a:lstStyle/>
          <a:p>
            <a:r>
              <a:rPr lang="en-US" dirty="0"/>
              <a:t>Data-augmentation and Image Data Generators</a:t>
            </a:r>
          </a:p>
        </p:txBody>
      </p:sp>
      <p:sp>
        <p:nvSpPr>
          <p:cNvPr id="11" name="Content Placeholder 10">
            <a:extLst>
              <a:ext uri="{FF2B5EF4-FFF2-40B4-BE49-F238E27FC236}">
                <a16:creationId xmlns:a16="http://schemas.microsoft.com/office/drawing/2014/main" id="{48A12450-9474-8A49-BAEB-20C6F51540D5}"/>
              </a:ext>
            </a:extLst>
          </p:cNvPr>
          <p:cNvSpPr>
            <a:spLocks noGrp="1"/>
          </p:cNvSpPr>
          <p:nvPr>
            <p:ph idx="13"/>
          </p:nvPr>
        </p:nvSpPr>
        <p:spPr>
          <a:xfrm>
            <a:off x="6579739" y="2114663"/>
            <a:ext cx="4793622" cy="3231510"/>
          </a:xfrm>
        </p:spPr>
        <p:txBody>
          <a:bodyPr vert="horz" lIns="91440" tIns="45720" rIns="91440" bIns="45720" rtlCol="0" anchor="t">
            <a:noAutofit/>
          </a:bodyPr>
          <a:lstStyle/>
          <a:p>
            <a:r>
              <a:rPr lang="en-US" dirty="0">
                <a:ea typeface="+mn-lt"/>
                <a:cs typeface="+mn-lt"/>
              </a:rPr>
              <a:t>Here, we set up data augmentation parameters for training images and created two data generators: one for training data with augmentation and another for validation data without augmentation. The target image size is 150x150 pixels, and the classes are defined as 'Bike' and 'Car'. Well, it discovered 3200 images belonging to 2 classes and 800 images also belonging to 2 classes.</a:t>
            </a:r>
            <a:endParaRPr lang="en-US" dirty="0"/>
          </a:p>
        </p:txBody>
      </p:sp>
      <p:sp>
        <p:nvSpPr>
          <p:cNvPr id="7" name="Footer Placeholder 6">
            <a:extLst>
              <a:ext uri="{FF2B5EF4-FFF2-40B4-BE49-F238E27FC236}">
                <a16:creationId xmlns:a16="http://schemas.microsoft.com/office/drawing/2014/main" id="{B42ACFC2-B54A-8244-B5D9-4B1EC2EED59D}"/>
              </a:ext>
            </a:extLst>
          </p:cNvPr>
          <p:cNvSpPr>
            <a:spLocks noGrp="1"/>
          </p:cNvSpPr>
          <p:nvPr>
            <p:ph type="ftr" sz="quarter" idx="3"/>
          </p:nvPr>
        </p:nvSpPr>
        <p:spPr>
          <a:xfrm>
            <a:off x="4038600" y="6356350"/>
            <a:ext cx="4114800" cy="365125"/>
          </a:xfrm>
        </p:spPr>
        <p:txBody>
          <a:bodyPr/>
          <a:lstStyle/>
          <a:p>
            <a:r>
              <a:rPr lang="en-US" dirty="0"/>
              <a:t>CAR VS BIKE IMAGE CLASSIFICATION</a:t>
            </a:r>
          </a:p>
        </p:txBody>
      </p:sp>
      <p:sp>
        <p:nvSpPr>
          <p:cNvPr id="8" name="Slide Number Placeholder 7">
            <a:extLst>
              <a:ext uri="{FF2B5EF4-FFF2-40B4-BE49-F238E27FC236}">
                <a16:creationId xmlns:a16="http://schemas.microsoft.com/office/drawing/2014/main" id="{B609FC03-B5BE-D846-993A-8E351C9509F3}"/>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9</a:t>
            </a:fld>
            <a:endParaRPr lang="en-US" dirty="0"/>
          </a:p>
        </p:txBody>
      </p:sp>
      <p:pic>
        <p:nvPicPr>
          <p:cNvPr id="19" name="Picture 18" descr="A screenshot of a computer code&#10;&#10;Description automatically generated">
            <a:extLst>
              <a:ext uri="{FF2B5EF4-FFF2-40B4-BE49-F238E27FC236}">
                <a16:creationId xmlns:a16="http://schemas.microsoft.com/office/drawing/2014/main" id="{13CFB3D2-258F-07FC-50BF-B8E3B750D6CC}"/>
              </a:ext>
            </a:extLst>
          </p:cNvPr>
          <p:cNvPicPr>
            <a:picLocks noChangeAspect="1"/>
          </p:cNvPicPr>
          <p:nvPr/>
        </p:nvPicPr>
        <p:blipFill>
          <a:blip r:embed="rId2"/>
          <a:stretch>
            <a:fillRect/>
          </a:stretch>
        </p:blipFill>
        <p:spPr>
          <a:xfrm>
            <a:off x="818055" y="1513631"/>
            <a:ext cx="4845268" cy="3839497"/>
          </a:xfrm>
          <a:prstGeom prst="rect">
            <a:avLst/>
          </a:prstGeom>
        </p:spPr>
      </p:pic>
      <p:sp>
        <p:nvSpPr>
          <p:cNvPr id="21" name="Content Placeholder 20">
            <a:extLst>
              <a:ext uri="{FF2B5EF4-FFF2-40B4-BE49-F238E27FC236}">
                <a16:creationId xmlns:a16="http://schemas.microsoft.com/office/drawing/2014/main" id="{37B141A6-73B6-438E-5E22-10E2859629A9}"/>
              </a:ext>
            </a:extLst>
          </p:cNvPr>
          <p:cNvSpPr>
            <a:spLocks noGrp="1"/>
          </p:cNvSpPr>
          <p:nvPr>
            <p:ph idx="14"/>
          </p:nvPr>
        </p:nvSpPr>
        <p:spPr>
          <a:xfrm>
            <a:off x="6579738" y="1618427"/>
            <a:ext cx="4119208" cy="426169"/>
          </a:xfrm>
        </p:spPr>
        <p:txBody>
          <a:bodyPr vert="horz" lIns="91440" tIns="45720" rIns="91440" bIns="45720" rtlCol="0" anchor="t">
            <a:noAutofit/>
          </a:bodyPr>
          <a:lstStyle/>
          <a:p>
            <a:r>
              <a:rPr lang="en-US" sz="2200" dirty="0"/>
              <a:t>Performing data augmentation</a:t>
            </a:r>
          </a:p>
        </p:txBody>
      </p:sp>
    </p:spTree>
    <p:extLst>
      <p:ext uri="{BB962C8B-B14F-4D97-AF65-F5344CB8AC3E}">
        <p14:creationId xmlns:p14="http://schemas.microsoft.com/office/powerpoint/2010/main" val="2721508595"/>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9A5FA357-B0DF-4EFE-A910-4D3F993A1AA1}"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Props1.xml><?xml version="1.0" encoding="utf-8"?>
<ds:datastoreItem xmlns:ds="http://schemas.openxmlformats.org/officeDocument/2006/customXml" ds:itemID="{E8712FB6-F9AC-4C49-A3AA-769EEB72C75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076B5C-85B0-4D30-852D-5E5312EEA93B}">
  <ds:schemaRefs>
    <ds:schemaRef ds:uri="http://schemas.microsoft.com/sharepoint/v3/contenttype/forms"/>
  </ds:schemaRefs>
</ds:datastoreItem>
</file>

<file path=customXml/itemProps3.xml><?xml version="1.0" encoding="utf-8"?>
<ds:datastoreItem xmlns:ds="http://schemas.openxmlformats.org/officeDocument/2006/customXml" ds:itemID="{1342FAFE-88B4-49B4-9588-86CB0E564E5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TM45331398</Template>
  <TotalTime>0</TotalTime>
  <Words>422</Words>
  <Application>Microsoft Office PowerPoint</Application>
  <PresentationFormat>Widescreen</PresentationFormat>
  <Paragraphs>142</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Custom</vt:lpstr>
      <vt:lpstr>Car vs Bike Image Classification</vt:lpstr>
      <vt:lpstr>Contents</vt:lpstr>
      <vt:lpstr>Car and Bike Image Description</vt:lpstr>
      <vt:lpstr>Introduction</vt:lpstr>
      <vt:lpstr>Image Description 01</vt:lpstr>
      <vt:lpstr>Image Description 02</vt:lpstr>
      <vt:lpstr>Main Objective of the analysis</vt:lpstr>
      <vt:lpstr>Data-augmentation and Image Data Generators </vt:lpstr>
      <vt:lpstr>Data-augmentation and Image Data Generators</vt:lpstr>
      <vt:lpstr>Applying Deep Learning Models</vt:lpstr>
      <vt:lpstr>Applying Deep learning Model 01(CNN-based Model)</vt:lpstr>
      <vt:lpstr>Applying Deep learning Models 02 (CNN)</vt:lpstr>
      <vt:lpstr>Applying Deep learning Models 03 (CNN)</vt:lpstr>
      <vt:lpstr>Applying Deep Learning Models 04 (CNN)</vt:lpstr>
      <vt:lpstr>Applying Deep Learning Models 05 (CNN)</vt:lpstr>
      <vt:lpstr>Applying Deep Learning Models 06 (InceptionV3 Model)</vt:lpstr>
      <vt:lpstr>Applying Deep Learning Models 07 (InceptionV3)</vt:lpstr>
      <vt:lpstr>Applying Deep Learning Models 08 (InceptionV3)</vt:lpstr>
      <vt:lpstr>Applying Deep Learning Models 09 (InceptionV3)</vt:lpstr>
      <vt:lpstr>Applying Deep Learning Models 10 (VGG16 Model)</vt:lpstr>
      <vt:lpstr>Applying Deep Learning Models 11 (VGG16)</vt:lpstr>
      <vt:lpstr>Applying Deep Learning Models 12 (VGG16)</vt:lpstr>
      <vt:lpstr>Applying Deep Learning Models 13 (VGG16)</vt:lpstr>
      <vt:lpstr>Evaluation</vt:lpstr>
      <vt:lpstr>Deep Learning Analysis and Findings.</vt:lpstr>
      <vt:lpstr>Deep Learning Analysis and Findings</vt:lpstr>
      <vt:lpstr>Model Flaws and Strength and Findings.</vt:lpstr>
      <vt:lpstr>Model Flaws and Strength and findings</vt:lpstr>
      <vt:lpstr>Advanced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dc:title>
  <dc:creator/>
  <cp:lastModifiedBy/>
  <cp:revision>763</cp:revision>
  <dcterms:created xsi:type="dcterms:W3CDTF">2021-09-06T16:30:14Z</dcterms:created>
  <dcterms:modified xsi:type="dcterms:W3CDTF">2023-09-11T01:30:10Z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